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3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2BA"/>
    <a:srgbClr val="007E39"/>
    <a:srgbClr val="DA0000"/>
    <a:srgbClr val="334286"/>
    <a:srgbClr val="FFA733"/>
    <a:srgbClr val="FFC32E"/>
    <a:srgbClr val="D0000A"/>
    <a:srgbClr val="FFD365"/>
    <a:srgbClr val="E1D473"/>
    <a:srgbClr val="E10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395" autoAdjust="0"/>
  </p:normalViewPr>
  <p:slideViewPr>
    <p:cSldViewPr snapToGrid="0" snapToObjects="1">
      <p:cViewPr varScale="1">
        <p:scale>
          <a:sx n="91" d="100"/>
          <a:sy n="91" d="100"/>
        </p:scale>
        <p:origin x="-138" y="-114"/>
      </p:cViewPr>
      <p:guideLst>
        <p:guide orient="horz" pos="274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878421633874295E-2"/>
          <c:y val="0.11180062757702269"/>
          <c:w val="0.96561201142655995"/>
          <c:h val="0.845792237824796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Газовое моторное топливо</c:v>
                </c:pt>
                <c:pt idx="1">
                  <c:v>Бензин автомобильный марки АИ-95</c:v>
                </c:pt>
                <c:pt idx="2">
                  <c:v>Бензин автомобильный марки АИ-98</c:v>
                </c:pt>
                <c:pt idx="3">
                  <c:v>Бензин автомобильный марки АИ-92</c:v>
                </c:pt>
                <c:pt idx="4">
                  <c:v>Дизельное топливо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109.5</c:v>
                </c:pt>
                <c:pt idx="1">
                  <c:v>101.4</c:v>
                </c:pt>
                <c:pt idx="2">
                  <c:v>101</c:v>
                </c:pt>
                <c:pt idx="3">
                  <c:v>100.7</c:v>
                </c:pt>
                <c:pt idx="4">
                  <c:v>100.1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200-4973-AC39-5893DBA5E19D}"/>
            </c:ext>
          </c:extLst>
        </c:ser>
        <c:gapWidth val="50"/>
        <c:overlap val="61"/>
        <c:axId val="95845760"/>
        <c:axId val="95859840"/>
      </c:barChart>
      <c:catAx>
        <c:axId val="958457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859840"/>
        <c:crosses val="autoZero"/>
        <c:auto val="1"/>
        <c:lblAlgn val="ctr"/>
        <c:lblOffset val="100"/>
      </c:catAx>
      <c:valAx>
        <c:axId val="95859840"/>
        <c:scaling>
          <c:orientation val="minMax"/>
          <c:min val="80"/>
        </c:scaling>
        <c:delete val="1"/>
        <c:axPos val="l"/>
        <c:numFmt formatCode="0.0" sourceLinked="1"/>
        <c:tickLblPos val="none"/>
        <c:crossAx val="9584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22.09.2020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2.wdp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microsoft.com/office/2007/relationships/hdphoto" Target="../media/hdphoto34.wdp"/><Relationship Id="rId3" Type="http://schemas.microsoft.com/office/2007/relationships/hdphoto" Target="../media/hdphoto16.wdp"/><Relationship Id="rId21" Type="http://schemas.microsoft.com/office/2007/relationships/hdphoto" Target="../media/hdphoto26.wdp"/><Relationship Id="rId34" Type="http://schemas.openxmlformats.org/officeDocument/2006/relationships/image" Target="../media/image25.png"/><Relationship Id="rId7" Type="http://schemas.microsoft.com/office/2007/relationships/hdphoto" Target="../media/hdphoto19.wdp"/><Relationship Id="rId12" Type="http://schemas.openxmlformats.org/officeDocument/2006/relationships/image" Target="../media/image14.png"/><Relationship Id="rId17" Type="http://schemas.microsoft.com/office/2007/relationships/hdphoto" Target="../media/hdphoto24.wdp"/><Relationship Id="rId25" Type="http://schemas.microsoft.com/office/2007/relationships/hdphoto" Target="../media/hdphoto28.wdp"/><Relationship Id="rId33" Type="http://schemas.openxmlformats.org/officeDocument/2006/relationships/chart" Target="../charts/chart1.xml"/><Relationship Id="rId38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microsoft.com/office/2007/relationships/hdphoto" Target="../media/hdphoto30.wdp"/><Relationship Id="rId41" Type="http://schemas.microsoft.com/office/2007/relationships/hdphoto" Target="../media/hdphoto35.wdp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11" Type="http://schemas.microsoft.com/office/2007/relationships/hdphoto" Target="../media/hdphoto21.wdp"/><Relationship Id="rId24" Type="http://schemas.openxmlformats.org/officeDocument/2006/relationships/image" Target="../media/image20.png"/><Relationship Id="rId32" Type="http://schemas.openxmlformats.org/officeDocument/2006/relationships/image" Target="../media/image24.png"/><Relationship Id="rId37" Type="http://schemas.microsoft.com/office/2007/relationships/hdphoto" Target="../media/hdphoto33.wdp"/><Relationship Id="rId40" Type="http://schemas.openxmlformats.org/officeDocument/2006/relationships/image" Target="../media/image28.png"/><Relationship Id="rId5" Type="http://schemas.microsoft.com/office/2007/relationships/hdphoto" Target="../media/hdphoto18.wdp"/><Relationship Id="rId15" Type="http://schemas.microsoft.com/office/2007/relationships/hdphoto" Target="../media/hdphoto23.wdp"/><Relationship Id="rId23" Type="http://schemas.microsoft.com/office/2007/relationships/hdphoto" Target="../media/hdphoto27.wdp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microsoft.com/office/2007/relationships/hdphoto" Target="../media/hdphoto25.wdp"/><Relationship Id="rId31" Type="http://schemas.microsoft.com/office/2007/relationships/hdphoto" Target="../media/hdphoto31.wdp"/><Relationship Id="rId4" Type="http://schemas.openxmlformats.org/officeDocument/2006/relationships/image" Target="../media/image10.png"/><Relationship Id="rId9" Type="http://schemas.microsoft.com/office/2007/relationships/hdphoto" Target="../media/hdphoto20.wdp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microsoft.com/office/2007/relationships/hdphoto" Target="../media/hdphoto29.wdp"/><Relationship Id="rId30" Type="http://schemas.openxmlformats.org/officeDocument/2006/relationships/image" Target="../media/image23.png"/><Relationship Id="rId35" Type="http://schemas.microsoft.com/office/2007/relationships/hdphoto" Target="../media/hdphoto3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71CBC5B-1E69-0E49-9ACB-FED09C8D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603" y="6355682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39586" y="177800"/>
            <a:ext cx="10403790" cy="529239"/>
            <a:chOff x="1439586" y="5107200"/>
            <a:chExt cx="10403790" cy="529239"/>
          </a:xfrm>
        </p:grpSpPr>
        <p:sp>
          <p:nvSpPr>
            <p:cNvPr id="28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5161088"/>
              <a:ext cx="7096699" cy="475351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8360857" y="5107200"/>
              <a:ext cx="3482519" cy="106098"/>
              <a:chOff x="8360857" y="5107200"/>
              <a:chExt cx="3482519" cy="106098"/>
            </a:xfrm>
          </p:grpSpPr>
          <p:sp>
            <p:nvSpPr>
              <p:cNvPr id="30" name="object 11">
                <a:extLst>
                  <a:ext uri="{FF2B5EF4-FFF2-40B4-BE49-F238E27FC236}">
                    <a16:creationId xmlns="" xmlns:a16="http://schemas.microsoft.com/office/drawing/2014/main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8400256" y="5107200"/>
                <a:ext cx="3443120" cy="49992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8360857" y="5109584"/>
                <a:ext cx="238082" cy="103714"/>
                <a:chOff x="2667374" y="2712291"/>
                <a:chExt cx="238082" cy="103714"/>
              </a:xfrm>
            </p:grpSpPr>
            <p:sp>
              <p:nvSpPr>
                <p:cNvPr id="32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12">
                  <a:extLst>
                    <a:ext uri="{FF2B5EF4-FFF2-40B4-BE49-F238E27FC236}">
                      <a16:creationId xmlns="" xmlns:a16="http://schemas.microsoft.com/office/drawing/2014/main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65" name="Текст 3"/>
          <p:cNvSpPr txBox="1">
            <a:spLocks/>
          </p:cNvSpPr>
          <p:nvPr/>
        </p:nvSpPr>
        <p:spPr>
          <a:xfrm>
            <a:off x="1405727" y="1363312"/>
            <a:ext cx="3751738" cy="306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3342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В % К ПРЕДЫДУЩЕМУ МЕСЯЦУ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 </a:t>
            </a:r>
          </a:p>
        </p:txBody>
      </p:sp>
      <p:sp>
        <p:nvSpPr>
          <p:cNvPr id="59" name="Текст 3"/>
          <p:cNvSpPr>
            <a:spLocks noGrp="1"/>
          </p:cNvSpPr>
          <p:nvPr>
            <p:ph type="body" sz="quarter" idx="10"/>
          </p:nvPr>
        </p:nvSpPr>
        <p:spPr>
          <a:xfrm>
            <a:off x="1271988" y="671287"/>
            <a:ext cx="10473759" cy="904559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dirty="0"/>
              <a:t>ИНДЕКСЫ ЦЕН НА ТОПЛИВО </a:t>
            </a:r>
            <a:r>
              <a:rPr lang="ru-RU" dirty="0" smtClean="0"/>
              <a:t>МОТОРНОЕ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dirty="0" smtClean="0"/>
              <a:t>В </a:t>
            </a:r>
            <a:r>
              <a:rPr lang="ru-RU" dirty="0"/>
              <a:t>УЛЬЯНОВСКОЙ </a:t>
            </a:r>
            <a:r>
              <a:rPr lang="ru-RU" dirty="0" smtClean="0"/>
              <a:t>ОБЛАСТИ ЗА ИЮЛЬ </a:t>
            </a:r>
            <a:r>
              <a:rPr lang="ru-RU" dirty="0"/>
              <a:t>2020 ГОДА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3A4685FC-7BC5-416E-9F72-87720106E2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9192" y="3999941"/>
            <a:ext cx="396498" cy="39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287CC09-5E2C-41A7-A7A0-DD62BB13519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3315" y="3944547"/>
            <a:ext cx="396496" cy="39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89FE3E3-2371-42A6-A1DF-B93F95B24D3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2446" y="3944547"/>
            <a:ext cx="396496" cy="3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6C3CD79-1E52-4A61-927E-553D675121E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4826" y="3944547"/>
            <a:ext cx="396496" cy="396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B56FBD2-F7D0-41DD-ABCF-F79815C87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659" y="3944547"/>
            <a:ext cx="396496" cy="396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6424E6F7-514F-4D20-B3E6-E96E59473401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25262" y="3974788"/>
            <a:ext cx="396496" cy="396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07578963-FFA0-4D8A-A1AE-63635A213CB7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1285" y="3944547"/>
            <a:ext cx="396496" cy="396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D599633D-A51D-42BD-8DB7-D69251EB2084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2010" y="3944547"/>
            <a:ext cx="396496" cy="3960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BEBD2F7D-0DB8-4CB4-A6B3-81F478BF3658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289" y="3999941"/>
            <a:ext cx="396496" cy="396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3F90E0D-6EBE-4880-AAC6-42BE080BC730}"/>
              </a:ext>
            </a:extLst>
          </p:cNvPr>
          <p:cNvPicPr>
            <a:picLocks noChangeAspect="1"/>
          </p:cNvPicPr>
          <p:nvPr/>
        </p:nvPicPr>
        <p:blipFill>
          <a:blip r:embed="rId20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4506" y="3999941"/>
            <a:ext cx="396496" cy="396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ED7F7801-BC66-4BA6-9B46-13D4C103B0D6}"/>
              </a:ext>
            </a:extLst>
          </p:cNvPr>
          <p:cNvPicPr>
            <a:picLocks noChangeAspect="1"/>
          </p:cNvPicPr>
          <p:nvPr/>
        </p:nvPicPr>
        <p:blipFill>
          <a:blip r:embed="rId2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98591" y="4051052"/>
            <a:ext cx="320136" cy="31973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EFC8C1BB-1820-498D-AAA0-EF5EFEA1690C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383909" y="4034059"/>
            <a:ext cx="396496" cy="396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0FBBC02C-4480-48ED-996C-A429DFDCFE1F}"/>
              </a:ext>
            </a:extLst>
          </p:cNvPr>
          <p:cNvPicPr>
            <a:picLocks noChangeAspect="1"/>
          </p:cNvPicPr>
          <p:nvPr/>
        </p:nvPicPr>
        <p:blipFill>
          <a:blip r:embed="rId26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1727" y="4073255"/>
            <a:ext cx="249684" cy="24937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0628931C-583A-4851-A537-711AC9032F1D}"/>
              </a:ext>
            </a:extLst>
          </p:cNvPr>
          <p:cNvPicPr>
            <a:picLocks noChangeAspect="1"/>
          </p:cNvPicPr>
          <p:nvPr/>
        </p:nvPicPr>
        <p:blipFill>
          <a:blip r:embed="rId28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3848" y="4051052"/>
            <a:ext cx="294146" cy="293778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83702FC2-8DA1-422D-982A-2476851135CF}"/>
              </a:ext>
            </a:extLst>
          </p:cNvPr>
          <p:cNvPicPr>
            <a:picLocks noChangeAspect="1"/>
          </p:cNvPicPr>
          <p:nvPr/>
        </p:nvPicPr>
        <p:blipFill>
          <a:blip r:embed="rId30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9785" y="4038778"/>
            <a:ext cx="396496" cy="396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0241B24-BB95-4FE9-BE10-C07B59AD7BDD}"/>
              </a:ext>
            </a:extLst>
          </p:cNvPr>
          <p:cNvGrpSpPr/>
          <p:nvPr/>
        </p:nvGrpSpPr>
        <p:grpSpPr>
          <a:xfrm>
            <a:off x="436776" y="665989"/>
            <a:ext cx="720000" cy="720000"/>
            <a:chOff x="436776" y="665989"/>
            <a:chExt cx="720000" cy="720000"/>
          </a:xfrm>
        </p:grpSpPr>
        <p:sp>
          <p:nvSpPr>
            <p:cNvPr id="61" name="Овал 60"/>
            <p:cNvSpPr/>
            <p:nvPr/>
          </p:nvSpPr>
          <p:spPr>
            <a:xfrm>
              <a:off x="436776" y="665989"/>
              <a:ext cx="720000" cy="720000"/>
            </a:xfrm>
            <a:prstGeom prst="ellipse">
              <a:avLst/>
            </a:prstGeom>
            <a:noFill/>
            <a:ln w="38100">
              <a:solidFill>
                <a:srgbClr val="3342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E2C62431-2B18-4163-AE61-0B55338B6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7022" y="791104"/>
              <a:ext cx="494106" cy="493488"/>
            </a:xfrm>
            <a:prstGeom prst="rect">
              <a:avLst/>
            </a:prstGeom>
          </p:spPr>
        </p:pic>
      </p:grpSp>
      <p:graphicFrame>
        <p:nvGraphicFramePr>
          <p:cNvPr id="75" name="Диаграмма 74">
            <a:extLst>
              <a:ext uri="{FF2B5EF4-FFF2-40B4-BE49-F238E27FC236}">
                <a16:creationId xmlns="" xmlns:a16="http://schemas.microsoft.com/office/drawing/2014/main" id="{A9306CB9-BF48-40ED-89E9-EE3ECC0927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18919632"/>
              </p:ext>
            </p:extLst>
          </p:nvPr>
        </p:nvGraphicFramePr>
        <p:xfrm>
          <a:off x="1439586" y="1669617"/>
          <a:ext cx="10340820" cy="343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graphicFrame>
        <p:nvGraphicFramePr>
          <p:cNvPr id="77" name="Таблица 76">
            <a:extLst>
              <a:ext uri="{FF2B5EF4-FFF2-40B4-BE49-F238E27FC236}">
                <a16:creationId xmlns="" xmlns:a16="http://schemas.microsoft.com/office/drawing/2014/main" id="{A0050790-005D-4D95-9F50-26E9179D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4706235"/>
              </p:ext>
            </p:extLst>
          </p:nvPr>
        </p:nvGraphicFramePr>
        <p:xfrm>
          <a:off x="1695837" y="5018734"/>
          <a:ext cx="9829505" cy="651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901">
                  <a:extLst>
                    <a:ext uri="{9D8B030D-6E8A-4147-A177-3AD203B41FA5}">
                      <a16:colId xmlns="" xmlns:a16="http://schemas.microsoft.com/office/drawing/2014/main" val="864341535"/>
                    </a:ext>
                  </a:extLst>
                </a:gridCol>
                <a:gridCol w="1965901">
                  <a:extLst>
                    <a:ext uri="{9D8B030D-6E8A-4147-A177-3AD203B41FA5}">
                      <a16:colId xmlns="" xmlns:a16="http://schemas.microsoft.com/office/drawing/2014/main" val="3181693449"/>
                    </a:ext>
                  </a:extLst>
                </a:gridCol>
                <a:gridCol w="1965901">
                  <a:extLst>
                    <a:ext uri="{9D8B030D-6E8A-4147-A177-3AD203B41FA5}">
                      <a16:colId xmlns="" xmlns:a16="http://schemas.microsoft.com/office/drawing/2014/main" val="2845907207"/>
                    </a:ext>
                  </a:extLst>
                </a:gridCol>
                <a:gridCol w="1965901">
                  <a:extLst>
                    <a:ext uri="{9D8B030D-6E8A-4147-A177-3AD203B41FA5}">
                      <a16:colId xmlns="" xmlns:a16="http://schemas.microsoft.com/office/drawing/2014/main" val="1039399766"/>
                    </a:ext>
                  </a:extLst>
                </a:gridCol>
                <a:gridCol w="1965901">
                  <a:extLst>
                    <a:ext uri="{9D8B030D-6E8A-4147-A177-3AD203B41FA5}">
                      <a16:colId xmlns="" xmlns:a16="http://schemas.microsoft.com/office/drawing/2014/main" val="2124652614"/>
                    </a:ext>
                  </a:extLst>
                </a:gridCol>
              </a:tblGrid>
              <a:tr h="651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</a:rPr>
                        <a:t>Газовое моторное топливо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>
                          <a:effectLst/>
                        </a:rPr>
                        <a:t>Бензин автомобильный марки АИ-95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</a:rPr>
                        <a:t>Бензин автомобильный марки АИ-98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</a:rPr>
                        <a:t>Бензин автомобильный марки АИ-92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</a:rPr>
                        <a:t>Дизельное топливо</a:t>
                      </a:r>
                      <a:endParaRPr lang="ru-RU" sz="1200" b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2181382595"/>
                  </a:ext>
                </a:extLst>
              </a:tr>
            </a:tbl>
          </a:graphicData>
        </a:graphic>
      </p:graphicFrame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88F889C8-F5D9-4987-8420-79884852D5FB}"/>
              </a:ext>
            </a:extLst>
          </p:cNvPr>
          <p:cNvSpPr/>
          <p:nvPr/>
        </p:nvSpPr>
        <p:spPr>
          <a:xfrm>
            <a:off x="181007" y="5559401"/>
            <a:ext cx="137119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СРЕДНИЕ ЦЕНЫ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НА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ТОПЛИВО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МОТОРНОЕ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литр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Равнобедренный треугольник 83">
            <a:extLst>
              <a:ext uri="{FF2B5EF4-FFF2-40B4-BE49-F238E27FC236}">
                <a16:creationId xmlns="" xmlns:a16="http://schemas.microsoft.com/office/drawing/2014/main" id="{5A6DA941-37A4-4333-9627-2364287B7936}"/>
              </a:ext>
            </a:extLst>
          </p:cNvPr>
          <p:cNvSpPr/>
          <p:nvPr/>
        </p:nvSpPr>
        <p:spPr>
          <a:xfrm>
            <a:off x="1794767" y="5937718"/>
            <a:ext cx="454216" cy="216612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4DE936B0-39D5-423D-8860-D3C1301F7C9E}"/>
              </a:ext>
            </a:extLst>
          </p:cNvPr>
          <p:cNvSpPr/>
          <p:nvPr/>
        </p:nvSpPr>
        <p:spPr>
          <a:xfrm>
            <a:off x="2220685" y="5719445"/>
            <a:ext cx="8338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,92</a:t>
            </a:r>
          </a:p>
          <a:p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42C1AD8F-5D3D-4F19-9CFC-935C2173BCDB}"/>
              </a:ext>
            </a:extLst>
          </p:cNvPr>
          <p:cNvCxnSpPr>
            <a:cxnSpLocks/>
          </p:cNvCxnSpPr>
          <p:nvPr/>
        </p:nvCxnSpPr>
        <p:spPr>
          <a:xfrm>
            <a:off x="1653715" y="6242665"/>
            <a:ext cx="97754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Равнобедренный треугольник 100">
            <a:extLst>
              <a:ext uri="{FF2B5EF4-FFF2-40B4-BE49-F238E27FC236}">
                <a16:creationId xmlns="" xmlns:a16="http://schemas.microsoft.com/office/drawing/2014/main" id="{419C8FCE-8ACF-4B9C-AB91-A7ECABF8C381}"/>
              </a:ext>
            </a:extLst>
          </p:cNvPr>
          <p:cNvSpPr/>
          <p:nvPr/>
        </p:nvSpPr>
        <p:spPr>
          <a:xfrm>
            <a:off x="3790274" y="5914971"/>
            <a:ext cx="453037" cy="20964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Равнобедренный треугольник 104">
            <a:extLst>
              <a:ext uri="{FF2B5EF4-FFF2-40B4-BE49-F238E27FC236}">
                <a16:creationId xmlns="" xmlns:a16="http://schemas.microsoft.com/office/drawing/2014/main" id="{8C9666D9-8841-4D12-AB47-54FF2E976A2A}"/>
              </a:ext>
            </a:extLst>
          </p:cNvPr>
          <p:cNvSpPr/>
          <p:nvPr/>
        </p:nvSpPr>
        <p:spPr>
          <a:xfrm flipH="1">
            <a:off x="5791826" y="5914971"/>
            <a:ext cx="439463" cy="202674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>
            <a:extLst>
              <a:ext uri="{FF2B5EF4-FFF2-40B4-BE49-F238E27FC236}">
                <a16:creationId xmlns="" xmlns:a16="http://schemas.microsoft.com/office/drawing/2014/main" id="{CF6E45D0-50F5-4235-9E84-EA7D9FF768AE}"/>
              </a:ext>
            </a:extLst>
          </p:cNvPr>
          <p:cNvSpPr/>
          <p:nvPr/>
        </p:nvSpPr>
        <p:spPr>
          <a:xfrm>
            <a:off x="6214049" y="5707642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,33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Равнобедренный треугольник 114">
            <a:extLst>
              <a:ext uri="{FF2B5EF4-FFF2-40B4-BE49-F238E27FC236}">
                <a16:creationId xmlns="" xmlns:a16="http://schemas.microsoft.com/office/drawing/2014/main" id="{36DE1176-6F73-4777-AB66-691CDAB54F93}"/>
              </a:ext>
            </a:extLst>
          </p:cNvPr>
          <p:cNvSpPr/>
          <p:nvPr/>
        </p:nvSpPr>
        <p:spPr>
          <a:xfrm>
            <a:off x="7856420" y="5925308"/>
            <a:ext cx="391707" cy="18536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="" xmlns:a16="http://schemas.microsoft.com/office/drawing/2014/main" id="{29629145-978C-4E99-91FC-5F923F7BC8B4}"/>
              </a:ext>
            </a:extLst>
          </p:cNvPr>
          <p:cNvSpPr/>
          <p:nvPr/>
        </p:nvSpPr>
        <p:spPr>
          <a:xfrm>
            <a:off x="8248127" y="5682752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,04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Равнобедренный треугольник 128">
            <a:extLst>
              <a:ext uri="{FF2B5EF4-FFF2-40B4-BE49-F238E27FC236}">
                <a16:creationId xmlns="" xmlns:a16="http://schemas.microsoft.com/office/drawing/2014/main" id="{F1A2A2F9-DB2A-48D8-A37E-845F67C4642F}"/>
              </a:ext>
            </a:extLst>
          </p:cNvPr>
          <p:cNvSpPr/>
          <p:nvPr/>
        </p:nvSpPr>
        <p:spPr>
          <a:xfrm>
            <a:off x="9850194" y="5944362"/>
            <a:ext cx="374632" cy="2099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="" xmlns:a16="http://schemas.microsoft.com/office/drawing/2014/main" id="{E5BA9094-0C52-45CE-B07E-D2CA4A676B5E}"/>
              </a:ext>
            </a:extLst>
          </p:cNvPr>
          <p:cNvSpPr/>
          <p:nvPr/>
        </p:nvSpPr>
        <p:spPr>
          <a:xfrm>
            <a:off x="10195476" y="5707642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,39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4F331F45-BDD5-417E-B2F5-7BE51CFC52A5}"/>
              </a:ext>
            </a:extLst>
          </p:cNvPr>
          <p:cNvPicPr>
            <a:picLocks noChangeAspect="1"/>
          </p:cNvPicPr>
          <p:nvPr/>
        </p:nvPicPr>
        <p:blipFill>
          <a:blip r:embed="rId3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7691" y="4236778"/>
            <a:ext cx="540676" cy="540000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C1CD2126-9BD0-4FE1-98D2-A9F49C8355D3}"/>
              </a:ext>
            </a:extLst>
          </p:cNvPr>
          <p:cNvPicPr>
            <a:picLocks noChangeAspect="1"/>
          </p:cNvPicPr>
          <p:nvPr/>
        </p:nvPicPr>
        <p:blipFill>
          <a:blip r:embed="rId3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6155" y="4261302"/>
            <a:ext cx="540676" cy="540000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DB489C5D-FCFC-4C7E-87FF-8317EDFCC784}"/>
              </a:ext>
            </a:extLst>
          </p:cNvPr>
          <p:cNvPicPr>
            <a:picLocks noChangeAspect="1"/>
          </p:cNvPicPr>
          <p:nvPr/>
        </p:nvPicPr>
        <p:blipFill>
          <a:blip r:embed="rId34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3172" y="4268792"/>
            <a:ext cx="540676" cy="5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B169F58-7884-4804-BE11-54664F98B982}"/>
              </a:ext>
            </a:extLst>
          </p:cNvPr>
          <p:cNvPicPr>
            <a:picLocks noChangeAspect="1"/>
          </p:cNvPicPr>
          <p:nvPr/>
        </p:nvPicPr>
        <p:blipFill>
          <a:blip r:embed="rId36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85" y="4262841"/>
            <a:ext cx="756839" cy="755893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F2CFED50-A9F0-4C3F-B842-AFA246DADB55}"/>
              </a:ext>
            </a:extLst>
          </p:cNvPr>
          <p:cNvPicPr>
            <a:picLocks noChangeAspect="1"/>
          </p:cNvPicPr>
          <p:nvPr/>
        </p:nvPicPr>
        <p:blipFill>
          <a:blip r:embed="rId38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9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9295" y="4268792"/>
            <a:ext cx="540676" cy="5400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211763" y="139936"/>
            <a:ext cx="17878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34286"/>
                </a:solidFill>
              </a:rPr>
              <a:t>УЛЬЯНОВСКСТАТ</a:t>
            </a:r>
            <a:endParaRPr lang="ru-RU" sz="1400" b="1" dirty="0">
              <a:solidFill>
                <a:srgbClr val="334286"/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04B7094-A744-471A-B883-D131B80F5626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5649" y="5910723"/>
            <a:ext cx="224136" cy="218142"/>
          </a:xfrm>
          <a:prstGeom prst="rect">
            <a:avLst/>
          </a:prstGeom>
        </p:spPr>
      </p:pic>
      <p:sp>
        <p:nvSpPr>
          <p:cNvPr id="89" name="Прямоугольник 88">
            <a:extLst>
              <a:ext uri="{FF2B5EF4-FFF2-40B4-BE49-F238E27FC236}">
                <a16:creationId xmlns="" xmlns:a16="http://schemas.microsoft.com/office/drawing/2014/main" id="{1C1B6CBC-3438-45FA-A7F5-BA390E03EA0D}"/>
              </a:ext>
            </a:extLst>
          </p:cNvPr>
          <p:cNvSpPr/>
          <p:nvPr/>
        </p:nvSpPr>
        <p:spPr>
          <a:xfrm>
            <a:off x="4211514" y="5715128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,38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04B7094-A744-471A-B883-D131B80F5626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0921" y="5924829"/>
            <a:ext cx="224136" cy="21814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004B7094-A744-471A-B883-D131B80F5626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45397" y="5927682"/>
            <a:ext cx="224136" cy="21814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04B7094-A744-471A-B883-D131B80F5626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771" y="5916363"/>
            <a:ext cx="224136" cy="21814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004B7094-A744-471A-B883-D131B80F5626}"/>
              </a:ext>
            </a:extLst>
          </p:cNvPr>
          <p:cNvPicPr>
            <a:picLocks noChangeAspect="1"/>
          </p:cNvPicPr>
          <p:nvPr/>
        </p:nvPicPr>
        <p:blipFill>
          <a:blip r:embed="rId4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1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3435" y="5930882"/>
            <a:ext cx="224136" cy="2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152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52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Ульяновскстат</cp:lastModifiedBy>
  <cp:revision>233</cp:revision>
  <dcterms:created xsi:type="dcterms:W3CDTF">2020-03-31T09:31:17Z</dcterms:created>
  <dcterms:modified xsi:type="dcterms:W3CDTF">2020-09-22T10:01:50Z</dcterms:modified>
</cp:coreProperties>
</file>